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" ContentType="image/vnd.ms-photo"/>
  <Override PartName="/ppt/embeddings/oleObject2" ContentType="image/vnd.ms-photo"/>
  <Override PartName="/ppt/embeddings/oleObject3" ContentType="image/vnd.ms-photo"/>
  <Override PartName="/ppt/embeddings/oleObject4" ContentType="image/vnd.ms-photo"/>
  <Override PartName="/ppt/handoutMasters/handoutMaster1.xml" ContentType="application/vnd.openxmlformats-officedocument.presentationml.handoutMaster+xml"/>
  <Override PartName="/ppt/media/media1.mp4" ContentType="video/mp4"/>
  <Override PartName="/ppt/media/media2.mp4" ContentType="video/mp4"/>
  <Override PartName="/ppt/media/media3.mp4" ContentType="video/mp4"/>
  <Override PartName="/ppt/media/media4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vertBarState="maximized" horzBarState="maximized">
    <p:restoredLeft sz="18025"/>
    <p:restoredTop sz="95718"/>
  </p:normalViewPr>
  <p:slideViewPr>
    <p:cSldViewPr>
      <p:cViewPr varScale="1">
        <p:scale>
          <a:sx n="43" d="100"/>
          <a:sy n="43" d="100"/>
        </p:scale>
        <p:origin x="316" y="20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22" y="-90"/>
      </p:cViewPr>
      <p:guideLst>
        <p:guide orient="horz" pos="2879"/>
        <p:guide pos="2159"/>
      </p:guideLst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handoutMaster" Target="handoutMasters/handoutMaster1.xml"  /><Relationship Id="rId30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42661C2-11CB-43D2-AB8B-A650B03C44CB}" type="datetime1">
              <a:rPr lang="ko-KR" altLang="en-US"/>
              <a:pPr lvl="0">
                <a:defRPr lang="ko-KR" altLang="en-US"/>
              </a:pPr>
              <a:t>2022-10-17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4ABB316-2908-4B8B-893F-CFE0C27F1C0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C380093-6F50-4D5E-8E15-641E4E21AED2}" type="datetime1">
              <a:rPr lang="ko-KR" altLang="en-US"/>
              <a:pPr lvl="0">
                <a:defRPr lang="ko-KR" altLang="en-US"/>
              </a:pPr>
              <a:t>2022-10-17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BF240A43-EE61-488F-820A-79FF923E1F0E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F240A43-EE61-488F-820A-79FF923E1F0E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B47C-21AC-4906-98DE-8DF01C16B7BF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B099-6A09-4281-AEAC-83E4A2D778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B47C-21AC-4906-98DE-8DF01C16B7BF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B099-6A09-4281-AEAC-83E4A2D778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B47C-21AC-4906-98DE-8DF01C16B7BF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B099-6A09-4281-AEAC-83E4A2D778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B47C-21AC-4906-98DE-8DF01C16B7BF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B099-6A09-4281-AEAC-83E4A2D778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B47C-21AC-4906-98DE-8DF01C16B7BF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B099-6A09-4281-AEAC-83E4A2D778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B47C-21AC-4906-98DE-8DF01C16B7BF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B099-6A09-4281-AEAC-83E4A2D778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B47C-21AC-4906-98DE-8DF01C16B7BF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B099-6A09-4281-AEAC-83E4A2D778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B47C-21AC-4906-98DE-8DF01C16B7BF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B099-6A09-4281-AEAC-83E4A2D778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B47C-21AC-4906-98DE-8DF01C16B7BF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B099-6A09-4281-AEAC-83E4A2D778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B47C-21AC-4906-98DE-8DF01C16B7BF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B099-6A09-4281-AEAC-83E4A2D778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B47C-21AC-4906-98DE-8DF01C16B7BF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B099-6A09-4281-AEAC-83E4A2D778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FB47C-21AC-4906-98DE-8DF01C16B7BF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1B099-6A09-4281-AEAC-83E4A2D778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13.png"  /><Relationship Id="rId5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15.jpeg"  /><Relationship Id="rId5" Type="http://schemas.openxmlformats.org/officeDocument/2006/relationships/image" Target="../media/image10.png"  /><Relationship Id="rId6" Type="http://schemas.microsoft.com/office/2007/relationships/hdphoto" Target="../embeddings/oleObject4"  /><Relationship Id="rId7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16.png"  /><Relationship Id="rId5" Type="http://schemas.openxmlformats.org/officeDocument/2006/relationships/image" Target="../media/image1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17.png"  /><Relationship Id="rId5" Type="http://schemas.openxmlformats.org/officeDocument/2006/relationships/image" Target="../media/image10.png"  /><Relationship Id="rId6" Type="http://schemas.microsoft.com/office/2007/relationships/hdphoto" Target="../embeddings/oleObject4"  /><Relationship Id="rId7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/Relationships>
</file>

<file path=ppt/slides/_rels/slide17.xml.rels><?xml version="1.0" encoding="UTF-8" standalone="yes" ?><Relationships xmlns="http://schemas.openxmlformats.org/package/2006/relationships"><Relationship Id="rId1" Type="http://schemas.microsoft.com/office/2007/relationships/media" Target="../media/media1.avi"  /><Relationship Id="rId2" Type="http://schemas.openxmlformats.org/officeDocument/2006/relationships/video" Target="../media/media2.avi"  /><Relationship Id="rId3" Type="http://schemas.openxmlformats.org/officeDocument/2006/relationships/slideLayout" Target="../slideLayouts/slideLayout7.xml"  /><Relationship Id="rId4" Type="http://schemas.openxmlformats.org/officeDocument/2006/relationships/image" Target="../media/image3.png"  /><Relationship Id="rId5" Type="http://schemas.openxmlformats.org/officeDocument/2006/relationships/image" Target="../media/image22.png"  /><Relationship Id="rId6" Type="http://schemas.openxmlformats.org/officeDocument/2006/relationships/image" Target="../media/image24.png"  /></Relationships>
</file>

<file path=ppt/slides/_rels/slide18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2.mp4"  /><Relationship Id="rId3" Type="http://schemas.openxmlformats.org/officeDocument/2006/relationships/slideLayout" Target="../slideLayouts/slideLayout7.xml"  /><Relationship Id="rId4" Type="http://schemas.openxmlformats.org/officeDocument/2006/relationships/image" Target="../media/image3.png"  /><Relationship Id="rId5" Type="http://schemas.openxmlformats.org/officeDocument/2006/relationships/image" Target="../media/image25.png"  /><Relationship Id="rId6" Type="http://schemas.openxmlformats.org/officeDocument/2006/relationships/image" Target="../media/image22.png"  /></Relationships>
</file>

<file path=ppt/slides/_rels/slide19.xml.rels><?xml version="1.0" encoding="UTF-8" standalone="yes" ?><Relationships xmlns="http://schemas.openxmlformats.org/package/2006/relationships"><Relationship Id="rId1" Type="http://schemas.microsoft.com/office/2007/relationships/media" Target="../media/media3.mp4"  /><Relationship Id="rId2" Type="http://schemas.openxmlformats.org/officeDocument/2006/relationships/video" Target="../media/media4.mp4"  /><Relationship Id="rId3" Type="http://schemas.openxmlformats.org/officeDocument/2006/relationships/slideLayout" Target="../slideLayouts/slideLayout7.xml"  /><Relationship Id="rId4" Type="http://schemas.openxmlformats.org/officeDocument/2006/relationships/image" Target="../media/image3.png"  /><Relationship Id="rId5" Type="http://schemas.openxmlformats.org/officeDocument/2006/relationships/image" Target="../media/image22.png"  /><Relationship Id="rId6" Type="http://schemas.openxmlformats.org/officeDocument/2006/relationships/image" Target="../media/image2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microsoft.com/office/2007/relationships/media" Target="../media/media3.avi"  /><Relationship Id="rId2" Type="http://schemas.openxmlformats.org/officeDocument/2006/relationships/video" Target="../media/media4.avi"  /><Relationship Id="rId3" Type="http://schemas.openxmlformats.org/officeDocument/2006/relationships/slideLayout" Target="../slideLayouts/slideLayout7.xml"  /><Relationship Id="rId4" Type="http://schemas.openxmlformats.org/officeDocument/2006/relationships/image" Target="../media/image3.png"  /><Relationship Id="rId5" Type="http://schemas.openxmlformats.org/officeDocument/2006/relationships/image" Target="../media/image22.png"  /><Relationship Id="rId6" Type="http://schemas.openxmlformats.org/officeDocument/2006/relationships/image" Target="../media/image2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12.png"  /><Relationship Id="rId4" Type="http://schemas.microsoft.com/office/2007/relationships/hdphoto" Target="../embeddings/oleObject3"  /><Relationship Id="rId5" Type="http://schemas.openxmlformats.org/officeDocument/2006/relationships/image" Target="../media/image15.jpeg"  /><Relationship Id="rId6" Type="http://schemas.openxmlformats.org/officeDocument/2006/relationships/image" Target="../media/image10.png"  /><Relationship Id="rId7" Type="http://schemas.microsoft.com/office/2007/relationships/hdphoto" Target="../embeddings/oleObject4"  /><Relationship Id="rId8" Type="http://schemas.openxmlformats.org/officeDocument/2006/relationships/image" Target="../media/image2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6.png"  /><Relationship Id="rId4" Type="http://schemas.microsoft.com/office/2007/relationships/hdphoto" Target="../embeddings/oleObject1"  /><Relationship Id="rId5" Type="http://schemas.openxmlformats.org/officeDocument/2006/relationships/image" Target="../media/image12.png"  /><Relationship Id="rId6" Type="http://schemas.microsoft.com/office/2007/relationships/hdphoto" Target="../embeddings/oleObject2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12.png"  /><Relationship Id="rId5" Type="http://schemas.microsoft.com/office/2007/relationships/hdphoto" Target="../embeddings/oleObject3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3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01204" y="4135142"/>
            <a:ext cx="5467161" cy="2092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6600" mc:Ignorable="hp" hp:hslEmbossed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  <a:reflection endPos="0" dist="50800" dir="5400000" sy="-100000" algn="bl" rotWithShape="0"/>
                </a:effectLst>
                <a:latin typeface="10X10"/>
                <a:ea typeface="10X10"/>
                <a:cs typeface="Arial"/>
              </a:rPr>
              <a:t>CBMS &amp; BIMS</a:t>
            </a:r>
            <a:endParaRPr xmlns:mc="http://schemas.openxmlformats.org/markup-compatibility/2006" xmlns:hp="http://schemas.haansoft.com/office/presentation/8.0" lang="ko-KR" altLang="en-US" sz="6600" mc:Ignorable="hp" hp:hslEmbossed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  <a:reflection endPos="0" dist="50800" dir="5400000" sy="-100000" algn="bl" rotWithShape="0"/>
              </a:effectLst>
              <a:latin typeface="10X10"/>
              <a:ea typeface="10X10"/>
              <a:cs typeface="Arial"/>
            </a:endParaRPr>
          </a:p>
        </p:txBody>
      </p:sp>
      <p:sp>
        <p:nvSpPr>
          <p:cNvPr id="4" name="TextBox 15"/>
          <p:cNvSpPr txBox="1"/>
          <p:nvPr/>
        </p:nvSpPr>
        <p:spPr>
          <a:xfrm>
            <a:off x="2099556" y="6165304"/>
            <a:ext cx="6926334" cy="547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3000" b="1" mc:Ignorable="hp" hp:hslEmbossed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10X10"/>
                <a:ea typeface="10X10"/>
              </a:rPr>
              <a:t>삼성 </a:t>
            </a:r>
            <a:r>
              <a:rPr xmlns:mc="http://schemas.openxmlformats.org/markup-compatibility/2006" xmlns:hp="http://schemas.haansoft.com/office/presentation/8.0" lang="en-US" altLang="ko-KR" sz="3000" b="1" mc:Ignorable="hp" hp:hslEmbossed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10X10"/>
                <a:ea typeface="10X10"/>
              </a:rPr>
              <a:t>SDS </a:t>
            </a:r>
            <a:r>
              <a:rPr xmlns:mc="http://schemas.openxmlformats.org/markup-compatibility/2006" xmlns:hp="http://schemas.haansoft.com/office/presentation/8.0" lang="ko-KR" altLang="en-US" sz="3000" b="1" mc:Ignorable="hp" hp:hslEmbossed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10X10"/>
                <a:ea typeface="10X10"/>
              </a:rPr>
              <a:t>개발자</a:t>
            </a:r>
            <a:r>
              <a:rPr xmlns:mc="http://schemas.openxmlformats.org/markup-compatibility/2006" xmlns:hp="http://schemas.haansoft.com/office/presentation/8.0" lang="en-US" altLang="ko-KR" sz="3000" b="1" mc:Ignorable="hp" hp:hslEmbossed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10X10"/>
                <a:ea typeface="10X10"/>
              </a:rPr>
              <a:t> </a:t>
            </a:r>
            <a:r>
              <a:rPr xmlns:mc="http://schemas.openxmlformats.org/markup-compatibility/2006" xmlns:hp="http://schemas.haansoft.com/office/presentation/8.0" lang="ko-KR" altLang="en-US" sz="3000" b="1" mc:Ignorable="hp" hp:hslEmbossed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10X10"/>
                <a:ea typeface="10X10"/>
              </a:rPr>
              <a:t>교육 과정 </a:t>
            </a:r>
            <a:r>
              <a:rPr xmlns:mc="http://schemas.openxmlformats.org/markup-compatibility/2006" xmlns:hp="http://schemas.haansoft.com/office/presentation/8.0" lang="en-US" altLang="ko-KR" sz="3000" b="1" mc:Ignorable="hp" hp:hslEmbossed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10X10"/>
                <a:ea typeface="10X10"/>
              </a:rPr>
              <a:t>DB Project </a:t>
            </a:r>
            <a:endParaRPr xmlns:mc="http://schemas.openxmlformats.org/markup-compatibility/2006" xmlns:hp="http://schemas.haansoft.com/office/presentation/8.0" lang="en-US" altLang="ko-KR" sz="3000" b="1" mc:Ignorable="hp" hp:hslEmbossed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10X10"/>
              <a:ea typeface="10X1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188640"/>
            <a:ext cx="2448272" cy="360040"/>
          </a:xfrm>
          <a:prstGeom prst="rect">
            <a:avLst/>
          </a:prstGeom>
          <a:solidFill>
            <a:srgbClr val="fb5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latin typeface="HY견고딕"/>
                <a:ea typeface="HY견고딕"/>
              </a:rPr>
              <a:t>Card</a:t>
            </a:r>
            <a:endParaRPr lang="ko-KR" altLang="en-US">
              <a:latin typeface="HY견고딕"/>
              <a:ea typeface="HY견고딕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61430" y="201250"/>
            <a:ext cx="2664296" cy="360040"/>
          </a:xfrm>
          <a:prstGeom prst="rect">
            <a:avLst/>
          </a:prstGeom>
          <a:solidFill>
            <a:srgbClr val="fb5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bg1"/>
                </a:solidFill>
                <a:latin typeface="HY견고딕"/>
                <a:ea typeface="HY견고딕"/>
              </a:rPr>
              <a:t>Blood Bank</a:t>
            </a:r>
            <a:endParaRPr lang="ko-KR" altLang="en-US">
              <a:solidFill>
                <a:schemeClr val="bg1"/>
              </a:solidFill>
              <a:latin typeface="HY견고딕"/>
              <a:ea typeface="HY견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71341" y="201250"/>
            <a:ext cx="2448272" cy="360040"/>
          </a:xfrm>
          <a:prstGeom prst="rect">
            <a:avLst/>
          </a:prstGeom>
          <a:solidFill>
            <a:srgbClr val="fb5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bg1"/>
                </a:solidFill>
                <a:latin typeface="HY견고딕"/>
                <a:ea typeface="HY견고딕"/>
              </a:rPr>
              <a:t>Management</a:t>
            </a:r>
            <a:endParaRPr lang="ko-KR" altLang="en-US">
              <a:solidFill>
                <a:schemeClr val="bg1"/>
              </a:solidFill>
              <a:latin typeface="HY견고딕"/>
              <a:ea typeface="HY견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73812" y="3946994"/>
            <a:ext cx="1006123" cy="1296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>
                                        <p:cTn id="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6"/>
            <a:ext cx="9180512" cy="69045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0382" y="1237235"/>
            <a:ext cx="60997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/>
              <a:t>혈액 검사</a:t>
            </a:r>
            <a:r>
              <a:rPr lang="en-US" altLang="ko-KR" sz="3000" b="1" dirty="0" smtClean="0"/>
              <a:t>, </a:t>
            </a:r>
            <a:r>
              <a:rPr lang="ko-KR" altLang="en-US" sz="3000" b="1" dirty="0" smtClean="0"/>
              <a:t>혈액 폐기 </a:t>
            </a:r>
            <a:r>
              <a:rPr lang="en-US" altLang="ko-KR" sz="3000" b="1" dirty="0" smtClean="0"/>
              <a:t>or </a:t>
            </a:r>
            <a:r>
              <a:rPr lang="ko-KR" altLang="en-US" sz="3000" b="1" dirty="0" smtClean="0"/>
              <a:t>보관 업무</a:t>
            </a:r>
            <a:endParaRPr lang="ko-KR" altLang="en-US" sz="3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142" y="2132856"/>
            <a:ext cx="3566227" cy="3456384"/>
          </a:xfrm>
          <a:prstGeom prst="rect">
            <a:avLst/>
          </a:prstGeom>
        </p:spPr>
      </p:pic>
      <p:pic>
        <p:nvPicPr>
          <p:cNvPr id="7" name="Picture 8" descr="C:\Users\HONGBIN\Documents\카카오톡 받은 파일\PPT\업무 구조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118" y="-82726"/>
            <a:ext cx="5321174" cy="11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65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6"/>
            <a:ext cx="9180512" cy="690451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994693" y="0"/>
            <a:ext cx="299793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업무 담당자</a:t>
            </a:r>
            <a:endParaRPr lang="en-US" altLang="ko-KR" sz="30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3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정 동수</a:t>
            </a:r>
            <a:r>
              <a:rPr lang="en-US" altLang="ko-KR" sz="3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 </a:t>
            </a:r>
            <a:r>
              <a:rPr lang="ko-KR" altLang="en-US" sz="3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현 상원</a:t>
            </a:r>
            <a:endParaRPr lang="en-US" altLang="ko-KR" sz="30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436549"/>
            <a:ext cx="1647549" cy="12459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3268" y="4869160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혈액 검사</a:t>
            </a:r>
            <a:endParaRPr lang="ko-KR" altLang="en-US" sz="2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345153"/>
            <a:ext cx="1647549" cy="1428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76218" y="4869160"/>
            <a:ext cx="1959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혈액 분류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보관</a:t>
            </a:r>
            <a:endParaRPr lang="ko-KR" altLang="en-US" sz="2000" b="1" dirty="0"/>
          </a:p>
        </p:txBody>
      </p:sp>
      <p:pic>
        <p:nvPicPr>
          <p:cNvPr id="13" name="Picture 11" descr="C:\Users\HONGBIN\Documents\카카오톡 받은 파일\PPT\업무 흐름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99392"/>
            <a:ext cx="5321174" cy="11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36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6"/>
            <a:ext cx="9180512" cy="69045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06567" y="1196752"/>
            <a:ext cx="3767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/>
              <a:t>병원 예약</a:t>
            </a:r>
            <a:r>
              <a:rPr lang="en-US" altLang="ko-KR" sz="3000" b="1" dirty="0" smtClean="0"/>
              <a:t>, </a:t>
            </a:r>
            <a:r>
              <a:rPr lang="ko-KR" altLang="en-US" sz="3000" b="1" dirty="0" smtClean="0"/>
              <a:t>공급 업무</a:t>
            </a:r>
            <a:endParaRPr lang="ko-KR" altLang="en-US" sz="3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068" y="2132856"/>
            <a:ext cx="3384376" cy="3467584"/>
          </a:xfrm>
          <a:prstGeom prst="rect">
            <a:avLst/>
          </a:prstGeom>
        </p:spPr>
      </p:pic>
      <p:pic>
        <p:nvPicPr>
          <p:cNvPr id="6" name="Picture 8" descr="C:\Users\HONGBIN\Documents\카카오톡 받은 파일\PPT\업무 구조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118" y="-82726"/>
            <a:ext cx="5321174" cy="11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1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6"/>
            <a:ext cx="9180512" cy="690451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372200" y="0"/>
            <a:ext cx="224292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업무 담당자</a:t>
            </a:r>
            <a:endParaRPr lang="en-US" altLang="ko-KR" sz="30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3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고 영철</a:t>
            </a:r>
            <a:endParaRPr lang="en-US" altLang="ko-KR" sz="30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49" y="2404271"/>
            <a:ext cx="1440160" cy="14401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30954" y="43291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병원 예약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296259"/>
            <a:ext cx="1656184" cy="16561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37565" y="4190600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보관 재고 확인</a:t>
            </a:r>
            <a:endParaRPr lang="en-US" altLang="ko-KR" dirty="0" smtClean="0"/>
          </a:p>
          <a:p>
            <a:pPr algn="ctr"/>
            <a:r>
              <a:rPr lang="en-US" altLang="ko-KR" dirty="0"/>
              <a:t> </a:t>
            </a:r>
            <a:r>
              <a:rPr lang="ko-KR" altLang="en-US" dirty="0" smtClean="0"/>
              <a:t>및 출하</a:t>
            </a:r>
            <a:endParaRPr lang="ko-KR" altLang="en-US" dirty="0"/>
          </a:p>
        </p:txBody>
      </p:sp>
      <p:pic>
        <p:nvPicPr>
          <p:cNvPr id="11" name="Picture 11" descr="C:\Users\HONGBIN\Documents\카카오톡 받은 파일\PPT\업무 흐름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99392"/>
            <a:ext cx="5321174" cy="11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1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6"/>
            <a:ext cx="9180512" cy="69045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12" y="2348880"/>
            <a:ext cx="1076475" cy="13717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406037"/>
            <a:ext cx="3635896" cy="1257475"/>
          </a:xfrm>
          <a:prstGeom prst="rect">
            <a:avLst/>
          </a:prstGeom>
        </p:spPr>
      </p:pic>
      <p:pic>
        <p:nvPicPr>
          <p:cNvPr id="8" name="Picture 8" descr="C:\Users\HONGBIN\Documents\카카오톡 받은 파일\PPT\업무 구조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118" y="-82726"/>
            <a:ext cx="5321174" cy="11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73893" y="1267401"/>
            <a:ext cx="36327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/>
              <a:t>혈액형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지역 테이블</a:t>
            </a:r>
          </a:p>
        </p:txBody>
      </p:sp>
    </p:spTree>
    <p:extLst>
      <p:ext uri="{BB962C8B-B14F-4D97-AF65-F5344CB8AC3E}">
        <p14:creationId xmlns:p14="http://schemas.microsoft.com/office/powerpoint/2010/main" val="301318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3285" y="620688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 smtClean="0"/>
              <a:t>SQL</a:t>
            </a:r>
            <a:endParaRPr lang="ko-KR" altLang="en-US" sz="28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603285" y="1628800"/>
            <a:ext cx="692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전국 혈액원 중 안전한 혈액 보유량이 평균보다 낮은 혈액원 추출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14972" y="2012161"/>
            <a:ext cx="65918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dirty="0"/>
              <a:t>select distinct lo1.loc1name, </a:t>
            </a:r>
            <a:r>
              <a:rPr lang="en-US" altLang="ko-KR" dirty="0" err="1"/>
              <a:t>bb.bbbankname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from </a:t>
            </a:r>
            <a:r>
              <a:rPr lang="en-US" altLang="ko-KR" dirty="0" err="1"/>
              <a:t>blood_stock</a:t>
            </a:r>
            <a:r>
              <a:rPr lang="en-US" altLang="ko-KR" dirty="0"/>
              <a:t> </a:t>
            </a:r>
            <a:r>
              <a:rPr lang="en-US" altLang="ko-KR" dirty="0" err="1"/>
              <a:t>bs,blood_bank</a:t>
            </a:r>
            <a:r>
              <a:rPr lang="en-US" altLang="ko-KR" dirty="0"/>
              <a:t> bb,loc2 lo2,loc1 lo1 </a:t>
            </a:r>
          </a:p>
          <a:p>
            <a:pPr fontAlgn="base"/>
            <a:r>
              <a:rPr lang="en-US" altLang="ko-KR" dirty="0"/>
              <a:t>where </a:t>
            </a:r>
            <a:r>
              <a:rPr lang="en-US" altLang="ko-KR" dirty="0" err="1"/>
              <a:t>bs.bbcode</a:t>
            </a:r>
            <a:r>
              <a:rPr lang="en-US" altLang="ko-KR" dirty="0"/>
              <a:t> = </a:t>
            </a:r>
            <a:r>
              <a:rPr lang="en-US" altLang="ko-KR" dirty="0" err="1"/>
              <a:t>bb.bbcode</a:t>
            </a:r>
            <a:r>
              <a:rPr lang="en-US" altLang="ko-KR" dirty="0"/>
              <a:t> and 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bb.loc2code </a:t>
            </a:r>
            <a:r>
              <a:rPr lang="en-US" altLang="ko-KR" dirty="0"/>
              <a:t>= lo2.loc2code and </a:t>
            </a:r>
            <a:r>
              <a:rPr lang="en-US" altLang="ko-KR" dirty="0" smtClean="0"/>
              <a:t>lo2.loc1code </a:t>
            </a:r>
            <a:r>
              <a:rPr lang="en-US" altLang="ko-KR" dirty="0"/>
              <a:t>= lo1.loc1code</a:t>
            </a:r>
          </a:p>
          <a:p>
            <a:pPr fontAlgn="base"/>
            <a:r>
              <a:rPr lang="en-US" altLang="ko-KR" dirty="0"/>
              <a:t>and </a:t>
            </a:r>
            <a:r>
              <a:rPr lang="en-US" altLang="ko-KR" dirty="0" err="1"/>
              <a:t>bs.bstcount</a:t>
            </a:r>
            <a:r>
              <a:rPr lang="en-US" altLang="ko-KR" dirty="0"/>
              <a:t> &lt; (select </a:t>
            </a:r>
            <a:r>
              <a:rPr lang="en-US" altLang="ko-KR" dirty="0" err="1"/>
              <a:t>avg</a:t>
            </a:r>
            <a:r>
              <a:rPr lang="en-US" altLang="ko-KR" dirty="0"/>
              <a:t>(</a:t>
            </a:r>
            <a:r>
              <a:rPr lang="en-US" altLang="ko-KR" dirty="0" err="1"/>
              <a:t>bstcount</a:t>
            </a:r>
            <a:r>
              <a:rPr lang="en-US" altLang="ko-KR" dirty="0"/>
              <a:t>) from </a:t>
            </a:r>
            <a:r>
              <a:rPr lang="en-US" altLang="ko-KR" dirty="0" err="1"/>
              <a:t>blood_stock</a:t>
            </a:r>
            <a:r>
              <a:rPr lang="en-US" altLang="ko-KR" dirty="0" smtClean="0"/>
              <a:t>);</a:t>
            </a:r>
            <a:endParaRPr lang="en-US" altLang="ko-KR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79757" y="-81394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02" y="3786774"/>
            <a:ext cx="4196870" cy="21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0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980728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 smtClean="0"/>
              <a:t>SQL</a:t>
            </a:r>
            <a:endParaRPr lang="ko-KR" altLang="en-US" sz="28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667117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직업별 헌혈횟수 출력</a:t>
            </a:r>
            <a:endParaRPr lang="ko-KR" altLang="en-US" b="1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67544" y="395524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520" y="2200922"/>
            <a:ext cx="67687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with t1 as (select </a:t>
            </a:r>
            <a:r>
              <a:rPr lang="en-US" altLang="ko-KR" dirty="0" err="1"/>
              <a:t>d.docode</a:t>
            </a:r>
            <a:r>
              <a:rPr lang="en-US" altLang="ko-KR" dirty="0"/>
              <a:t> </a:t>
            </a:r>
            <a:r>
              <a:rPr lang="en-US" altLang="ko-KR" dirty="0" err="1"/>
              <a:t>dc,j.jobname</a:t>
            </a:r>
            <a:r>
              <a:rPr lang="en-US" altLang="ko-KR" dirty="0"/>
              <a:t> </a:t>
            </a:r>
            <a:r>
              <a:rPr lang="en-US" altLang="ko-KR" dirty="0" err="1"/>
              <a:t>jn,b.bdccode</a:t>
            </a:r>
            <a:r>
              <a:rPr lang="en-US" altLang="ko-KR" dirty="0"/>
              <a:t> </a:t>
            </a:r>
            <a:r>
              <a:rPr lang="en-US" altLang="ko-KR" dirty="0" err="1"/>
              <a:t>bc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from </a:t>
            </a:r>
            <a:r>
              <a:rPr lang="en-US" altLang="ko-KR" dirty="0" err="1"/>
              <a:t>blood_donor</a:t>
            </a:r>
            <a:r>
              <a:rPr lang="en-US" altLang="ko-KR" dirty="0"/>
              <a:t> </a:t>
            </a:r>
            <a:r>
              <a:rPr lang="en-US" altLang="ko-KR" dirty="0" err="1"/>
              <a:t>d,job_list</a:t>
            </a:r>
            <a:r>
              <a:rPr lang="en-US" altLang="ko-KR" dirty="0"/>
              <a:t> </a:t>
            </a:r>
            <a:r>
              <a:rPr lang="en-US" altLang="ko-KR" dirty="0" err="1"/>
              <a:t>j,blood_donor_card</a:t>
            </a:r>
            <a:r>
              <a:rPr lang="en-US" altLang="ko-KR" dirty="0"/>
              <a:t> b 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where </a:t>
            </a:r>
            <a:r>
              <a:rPr lang="en-US" altLang="ko-KR" dirty="0" err="1"/>
              <a:t>d.jobcode</a:t>
            </a:r>
            <a:r>
              <a:rPr lang="en-US" altLang="ko-KR" dirty="0"/>
              <a:t> = </a:t>
            </a:r>
            <a:r>
              <a:rPr lang="en-US" altLang="ko-KR" dirty="0" err="1"/>
              <a:t>j.jobcode</a:t>
            </a:r>
            <a:r>
              <a:rPr lang="en-US" altLang="ko-KR" dirty="0"/>
              <a:t>(+) and </a:t>
            </a:r>
            <a:r>
              <a:rPr lang="en-US" altLang="ko-KR" dirty="0" err="1"/>
              <a:t>d.docode</a:t>
            </a:r>
            <a:r>
              <a:rPr lang="en-US" altLang="ko-KR" dirty="0"/>
              <a:t>(+) = </a:t>
            </a:r>
            <a:r>
              <a:rPr lang="en-US" altLang="ko-KR" dirty="0" err="1"/>
              <a:t>b.docode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/>
              <a:t>select </a:t>
            </a:r>
            <a:r>
              <a:rPr lang="en-US" altLang="ko-KR" dirty="0" err="1"/>
              <a:t>jn</a:t>
            </a:r>
            <a:r>
              <a:rPr lang="en-US" altLang="ko-KR" dirty="0"/>
              <a:t> "</a:t>
            </a:r>
            <a:r>
              <a:rPr lang="ko-KR" altLang="en-US" dirty="0"/>
              <a:t>직업 이름</a:t>
            </a:r>
            <a:r>
              <a:rPr lang="en-US" altLang="ko-KR" dirty="0"/>
              <a:t>",count(*) "</a:t>
            </a:r>
            <a:r>
              <a:rPr lang="ko-KR" altLang="en-US" dirty="0"/>
              <a:t>횟수</a:t>
            </a:r>
            <a:r>
              <a:rPr lang="en-US" altLang="ko-KR" dirty="0"/>
              <a:t>" from t1 group by </a:t>
            </a:r>
            <a:r>
              <a:rPr lang="en-US" altLang="ko-KR" dirty="0" err="1"/>
              <a:t>jn</a:t>
            </a:r>
            <a:r>
              <a:rPr lang="en-US" altLang="ko-KR" dirty="0" smtClean="0"/>
              <a:t>;</a:t>
            </a:r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Picture 13" descr="C:\Users\HONGBIN\Documents\카카오톡 받은 파일\PPT\프로그래밍 고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070" y="0"/>
            <a:ext cx="3092680" cy="11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3714211"/>
            <a:ext cx="2374578" cy="190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9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69277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 smtClean="0"/>
              <a:t>PLSQL</a:t>
            </a:r>
            <a:endParaRPr lang="ko-KR" altLang="en-US" sz="28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156556" y="861774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헌혈업무 시연 영상</a:t>
            </a:r>
            <a:endParaRPr lang="ko-KR" altLang="en-US" sz="2000" b="1" dirty="0"/>
          </a:p>
        </p:txBody>
      </p:sp>
      <p:pic>
        <p:nvPicPr>
          <p:cNvPr id="6" name="Picture 13" descr="C:\Users\HONGBIN\Documents\카카오톡 받은 파일\PPT\프로그래밍 고딕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070" y="0"/>
            <a:ext cx="3092680" cy="11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전자문진 내역 입력하고 헌혈증 생기는 동영상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528" y="1282717"/>
            <a:ext cx="8442923" cy="475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8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69277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 smtClean="0"/>
              <a:t>PLSQL</a:t>
            </a:r>
            <a:endParaRPr lang="ko-KR" altLang="en-US" sz="2800" b="1" i="1" dirty="0"/>
          </a:p>
        </p:txBody>
      </p:sp>
      <p:pic>
        <p:nvPicPr>
          <p:cNvPr id="6" name="카드업무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552" y="1261884"/>
            <a:ext cx="8064896" cy="4536504"/>
          </a:xfrm>
          <a:prstGeom prst="rect">
            <a:avLst/>
          </a:prstGeom>
        </p:spPr>
      </p:pic>
      <p:pic>
        <p:nvPicPr>
          <p:cNvPr id="7" name="Picture 13" descr="C:\Users\HONGBIN\Documents\카카오톡 받은 파일\PPT\프로그래밍 고딕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070" y="0"/>
            <a:ext cx="3092680" cy="11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6556" y="861774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카드 업무 시연 영상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42425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C:\Users\HONGBIN\Documents\카카오톡 받은 파일\PPT\프로그래밍 고딕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070" y="0"/>
            <a:ext cx="3092680" cy="11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504" y="169277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 smtClean="0"/>
              <a:t>PLSQL</a:t>
            </a:r>
            <a:endParaRPr lang="ko-KR" altLang="en-US" sz="2800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61716" y="861774"/>
            <a:ext cx="3454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혈액 검사 및 분류 시연 영상</a:t>
            </a:r>
          </a:p>
        </p:txBody>
      </p:sp>
      <p:pic>
        <p:nvPicPr>
          <p:cNvPr id="10" name="혈액원 최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03" y="129049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5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467544" y="3898348"/>
            <a:ext cx="7585744" cy="448217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  <a:cs typeface="Consolas" panose="020B0609020204030204" pitchFamily="49" charset="0"/>
              </a:rPr>
              <a:t>     업무 디자인 </a:t>
            </a:r>
            <a:r>
              <a:rPr lang="en-US" altLang="ko-KR" sz="3200" b="1" dirty="0" smtClean="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  <a:cs typeface="Consolas" panose="020B0609020204030204" pitchFamily="49" charset="0"/>
              </a:rPr>
              <a:t>/ </a:t>
            </a:r>
            <a:r>
              <a:rPr lang="ko-KR" altLang="en-US" sz="3200" b="1" dirty="0" smtClean="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  <a:cs typeface="Consolas" panose="020B0609020204030204" pitchFamily="49" charset="0"/>
              </a:rPr>
              <a:t>업무 설계</a:t>
            </a:r>
            <a:endParaRPr lang="ko-KR" altLang="en-US" sz="3200" b="1" dirty="0">
              <a:solidFill>
                <a:schemeClr val="tx1"/>
              </a:solidFill>
              <a:latin typeface="10X10" panose="020D0604000000000000" pitchFamily="50" charset="-127"/>
              <a:ea typeface="10X10" panose="020D0604000000000000" pitchFamily="50" charset="-127"/>
              <a:cs typeface="Consolas" panose="020B0609020204030204" pitchFamily="49" charset="0"/>
            </a:endParaRPr>
          </a:p>
        </p:txBody>
      </p:sp>
      <p:sp>
        <p:nvSpPr>
          <p:cNvPr id="11" name="십자형 10"/>
          <p:cNvSpPr/>
          <p:nvPr/>
        </p:nvSpPr>
        <p:spPr>
          <a:xfrm>
            <a:off x="-3544" y="3832852"/>
            <a:ext cx="572865" cy="532252"/>
          </a:xfrm>
          <a:prstGeom prst="plus">
            <a:avLst/>
          </a:prstGeom>
          <a:solidFill>
            <a:schemeClr val="accent2">
              <a:alpha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재소슬체S" panose="02020603020101020101" pitchFamily="18" charset="-127"/>
                <a:ea typeface="양재소슬체S" panose="02020603020101020101" pitchFamily="18" charset="-127"/>
              </a:rPr>
              <a:t>3</a:t>
            </a:r>
            <a:endParaRPr lang="ko-KR" alt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1152" y="2034469"/>
            <a:ext cx="5206171" cy="46911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  <a:cs typeface="Consolas" panose="020B0609020204030204" pitchFamily="49" charset="0"/>
              </a:rPr>
              <a:t>     팀 소개</a:t>
            </a:r>
            <a:endParaRPr lang="ko-KR" altLang="en-US" sz="2400" b="1" dirty="0">
              <a:solidFill>
                <a:schemeClr val="tx1"/>
              </a:solidFill>
              <a:latin typeface="10X10" panose="020D0604000000000000" pitchFamily="50" charset="-127"/>
              <a:ea typeface="10X10" panose="020D0604000000000000" pitchFamily="50" charset="-127"/>
              <a:cs typeface="Consolas" panose="020B0609020204030204" pitchFamily="49" charset="0"/>
            </a:endParaRPr>
          </a:p>
        </p:txBody>
      </p:sp>
      <p:sp>
        <p:nvSpPr>
          <p:cNvPr id="9" name="십자형 8"/>
          <p:cNvSpPr/>
          <p:nvPr/>
        </p:nvSpPr>
        <p:spPr>
          <a:xfrm>
            <a:off x="18976" y="1969653"/>
            <a:ext cx="550345" cy="541437"/>
          </a:xfrm>
          <a:prstGeom prst="plus">
            <a:avLst/>
          </a:prstGeom>
          <a:solidFill>
            <a:schemeClr val="accent2">
              <a:alpha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재소슬체S" panose="02020603020101020101" pitchFamily="18" charset="-127"/>
                <a:ea typeface="양재소슬체S" panose="02020603020101020101" pitchFamily="18" charset="-127"/>
              </a:rPr>
              <a:t>1</a:t>
            </a:r>
            <a:endParaRPr lang="ko-KR" alt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30436" y="5659630"/>
            <a:ext cx="4685902" cy="42433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  <a:cs typeface="Consolas" panose="020B0609020204030204" pitchFamily="49" charset="0"/>
              </a:rPr>
              <a:t>      질의 응답</a:t>
            </a:r>
            <a:endParaRPr lang="ko-KR" altLang="en-US" sz="3200" b="1" dirty="0">
              <a:solidFill>
                <a:schemeClr val="tx1"/>
              </a:solidFill>
              <a:latin typeface="10X10" panose="020D0604000000000000" pitchFamily="50" charset="-127"/>
              <a:ea typeface="10X10" panose="020D0604000000000000" pitchFamily="50" charset="-127"/>
              <a:cs typeface="Consolas" panose="020B0609020204030204" pitchFamily="49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41152" y="4797976"/>
            <a:ext cx="4661656" cy="40666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  <a:cs typeface="Consolas" panose="020B0609020204030204" pitchFamily="49" charset="0"/>
              </a:rPr>
              <a:t>      프로그래밍</a:t>
            </a:r>
            <a:endParaRPr lang="ko-KR" altLang="en-US" sz="3200" b="1" dirty="0">
              <a:solidFill>
                <a:schemeClr val="tx1"/>
              </a:solidFill>
              <a:latin typeface="10X10" panose="020D0604000000000000" pitchFamily="50" charset="-127"/>
              <a:ea typeface="10X10" panose="020D0604000000000000" pitchFamily="50" charset="-127"/>
              <a:cs typeface="Consolas" panose="020B0609020204030204" pitchFamily="49" charset="0"/>
            </a:endParaRPr>
          </a:p>
        </p:txBody>
      </p:sp>
      <p:sp>
        <p:nvSpPr>
          <p:cNvPr id="12" name="십자형 11"/>
          <p:cNvSpPr/>
          <p:nvPr/>
        </p:nvSpPr>
        <p:spPr>
          <a:xfrm>
            <a:off x="-37121" y="4728824"/>
            <a:ext cx="606442" cy="501002"/>
          </a:xfrm>
          <a:prstGeom prst="plus">
            <a:avLst/>
          </a:prstGeom>
          <a:solidFill>
            <a:schemeClr val="accent2">
              <a:alpha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재소슬체S" panose="02020603020101020101" pitchFamily="18" charset="-127"/>
                <a:ea typeface="양재소슬체S" panose="02020603020101020101" pitchFamily="18" charset="-127"/>
              </a:rPr>
              <a:t>4</a:t>
            </a:r>
            <a:endParaRPr lang="ko-KR" alt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  <p:sp>
        <p:nvSpPr>
          <p:cNvPr id="13" name="십자형 12"/>
          <p:cNvSpPr/>
          <p:nvPr/>
        </p:nvSpPr>
        <p:spPr>
          <a:xfrm>
            <a:off x="-24295" y="5593546"/>
            <a:ext cx="627540" cy="522771"/>
          </a:xfrm>
          <a:prstGeom prst="plus">
            <a:avLst/>
          </a:prstGeom>
          <a:solidFill>
            <a:schemeClr val="accent2">
              <a:alpha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재소슬체S" panose="02020603020101020101" pitchFamily="18" charset="-127"/>
                <a:ea typeface="양재소슬체S" panose="02020603020101020101" pitchFamily="18" charset="-127"/>
              </a:rPr>
              <a:t>5</a:t>
            </a:r>
            <a:endParaRPr lang="ko-KR" alt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28080" y="3000126"/>
            <a:ext cx="5733888" cy="42765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>
                <a:solidFill>
                  <a:schemeClr val="tx1"/>
                </a:solidFill>
                <a:latin typeface="10X10" panose="020D0604000000000000" pitchFamily="50" charset="-127"/>
                <a:ea typeface="10X10" panose="020D0604000000000000" pitchFamily="50" charset="-127"/>
                <a:cs typeface="Consolas" panose="020B0609020204030204" pitchFamily="49" charset="0"/>
              </a:rPr>
              <a:t>     프로젝트 소개</a:t>
            </a:r>
            <a:endParaRPr lang="ko-KR" altLang="en-US" sz="3200" b="1" dirty="0">
              <a:solidFill>
                <a:schemeClr val="tx1"/>
              </a:solidFill>
              <a:latin typeface="10X10" panose="020D0604000000000000" pitchFamily="50" charset="-127"/>
              <a:ea typeface="10X10" panose="020D0604000000000000" pitchFamily="50" charset="-127"/>
              <a:cs typeface="Consolas" panose="020B0609020204030204" pitchFamily="49" charset="0"/>
            </a:endParaRPr>
          </a:p>
        </p:txBody>
      </p:sp>
      <p:sp>
        <p:nvSpPr>
          <p:cNvPr id="10" name="십자형 9"/>
          <p:cNvSpPr/>
          <p:nvPr/>
        </p:nvSpPr>
        <p:spPr>
          <a:xfrm>
            <a:off x="9630" y="2892487"/>
            <a:ext cx="559691" cy="576645"/>
          </a:xfrm>
          <a:prstGeom prst="plus">
            <a:avLst/>
          </a:prstGeom>
          <a:solidFill>
            <a:schemeClr val="accent2">
              <a:alpha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재소슬체S" panose="02020603020101020101" pitchFamily="18" charset="-127"/>
                <a:ea typeface="양재소슬체S" panose="02020603020101020101" pitchFamily="18" charset="-127"/>
              </a:rPr>
              <a:t>2</a:t>
            </a:r>
            <a:endParaRPr lang="ko-KR" alt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1" grpId="0" animBg="1"/>
      <p:bldP spid="16" grpId="0" animBg="1"/>
      <p:bldP spid="9" grpId="0" animBg="1"/>
      <p:bldP spid="29" grpId="0" animBg="1"/>
      <p:bldP spid="28" grpId="0" animBg="1"/>
      <p:bldP spid="12" grpId="0" animBg="1"/>
      <p:bldP spid="13" grpId="0" animBg="1"/>
      <p:bldP spid="25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855" y="169277"/>
            <a:ext cx="1257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 smtClean="0"/>
              <a:t>PLSQL</a:t>
            </a:r>
            <a:endParaRPr lang="ko-KR" altLang="en-US" sz="2800" b="1" i="1" dirty="0"/>
          </a:p>
        </p:txBody>
      </p:sp>
      <p:pic>
        <p:nvPicPr>
          <p:cNvPr id="6" name="Picture 13" descr="C:\Users\HONGBIN\Documents\카카오톡 받은 파일\PPT\프로그래밍 고딕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070" y="0"/>
            <a:ext cx="3092680" cy="11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1716" y="861774"/>
            <a:ext cx="3175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혈액 예약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공급 시연 영상</a:t>
            </a:r>
          </a:p>
        </p:txBody>
      </p:sp>
      <p:pic>
        <p:nvPicPr>
          <p:cNvPr id="7" name="날짜추출 공급입력 재고변경 안전한혈액삭제 최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854" y="1261884"/>
            <a:ext cx="9109145" cy="473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132856"/>
            <a:ext cx="1788523" cy="13413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276872"/>
            <a:ext cx="1647549" cy="12459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185476"/>
            <a:ext cx="1647549" cy="14287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006838" y="2341887"/>
            <a:ext cx="6703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24128" y="2341887"/>
            <a:ext cx="6703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4292559"/>
            <a:ext cx="80361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카드 </a:t>
            </a:r>
            <a:r>
              <a:rPr lang="en-US" altLang="ko-KR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+ </a:t>
            </a:r>
            <a:r>
              <a:rPr lang="ko-KR" alt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혈액 검사 </a:t>
            </a:r>
            <a:r>
              <a:rPr lang="en-US" altLang="ko-KR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+ </a:t>
            </a:r>
            <a:r>
              <a:rPr lang="ko-KR" alt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보관</a:t>
            </a:r>
            <a:endParaRPr lang="en-US" altLang="ko-K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5" name="Picture 10" descr="C:\Users\HONGBIN\Documents\카카오톡 받은 파일\PPT\업무 확장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823" y="0"/>
            <a:ext cx="5321174" cy="11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23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23728" y="3710384"/>
            <a:ext cx="5231746" cy="19047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76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151945"/>
            <a:ext cx="21215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+mn-ea"/>
            </a:endParaRPr>
          </a:p>
          <a:p>
            <a:r>
              <a:rPr lang="ko-KR" altLang="en-US" sz="2800" b="1" dirty="0" smtClean="0"/>
              <a:t>시스템 소개</a:t>
            </a:r>
            <a:endParaRPr lang="ko-KR" alt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5278" y="3130907"/>
            <a:ext cx="89947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기존의 헌혈의 집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혈액원의 혈액관리 시스템</a:t>
            </a:r>
            <a:r>
              <a:rPr lang="en-US" altLang="ko-KR" sz="2400" dirty="0" smtClean="0"/>
              <a:t>(BIMS)</a:t>
            </a:r>
            <a:r>
              <a:rPr lang="ko-KR" altLang="en-US" sz="2400" dirty="0" smtClean="0"/>
              <a:t>을 기반으로</a:t>
            </a:r>
            <a:r>
              <a:rPr lang="en-US" altLang="ko-KR" sz="2400" dirty="0"/>
              <a:t> </a:t>
            </a:r>
            <a:endParaRPr lang="en-US" altLang="ko-KR" sz="2400" dirty="0" smtClean="0"/>
          </a:p>
          <a:p>
            <a:r>
              <a:rPr lang="ko-KR" altLang="en-US" sz="2400" dirty="0" smtClean="0"/>
              <a:t>헌혈카드 시스템</a:t>
            </a:r>
            <a:r>
              <a:rPr lang="en-US" altLang="ko-KR" sz="2400" dirty="0" smtClean="0"/>
              <a:t>(CBMS)</a:t>
            </a:r>
            <a:r>
              <a:rPr lang="ko-KR" altLang="en-US" sz="2400" dirty="0" smtClean="0"/>
              <a:t>을 추가하여</a:t>
            </a:r>
            <a:r>
              <a:rPr lang="en-US" altLang="ko-KR" sz="2400" dirty="0" smtClean="0"/>
              <a:t>,</a:t>
            </a:r>
          </a:p>
          <a:p>
            <a:r>
              <a:rPr lang="ko-KR" altLang="en-US" sz="2400" dirty="0" err="1" smtClean="0"/>
              <a:t>헌혈증의</a:t>
            </a:r>
            <a:r>
              <a:rPr lang="ko-KR" altLang="en-US" sz="2400" dirty="0" smtClean="0"/>
              <a:t> </a:t>
            </a:r>
            <a:r>
              <a:rPr lang="ko-KR" altLang="en-US" sz="2400" dirty="0" smtClean="0">
                <a:solidFill>
                  <a:srgbClr val="FF0000"/>
                </a:solidFill>
              </a:rPr>
              <a:t>적립</a:t>
            </a:r>
            <a:r>
              <a:rPr lang="en-US" altLang="ko-KR" sz="2400" dirty="0" smtClean="0">
                <a:solidFill>
                  <a:srgbClr val="FF0000"/>
                </a:solidFill>
              </a:rPr>
              <a:t>,</a:t>
            </a:r>
            <a:r>
              <a:rPr lang="ko-KR" altLang="en-US" sz="2400" dirty="0" smtClean="0">
                <a:solidFill>
                  <a:srgbClr val="FF0000"/>
                </a:solidFill>
              </a:rPr>
              <a:t>사용</a:t>
            </a:r>
            <a:r>
              <a:rPr lang="en-US" altLang="ko-KR" sz="2400" dirty="0" smtClean="0">
                <a:solidFill>
                  <a:srgbClr val="FF0000"/>
                </a:solidFill>
              </a:rPr>
              <a:t>, </a:t>
            </a:r>
            <a:r>
              <a:rPr lang="ko-KR" altLang="en-US" sz="2400" dirty="0" smtClean="0">
                <a:solidFill>
                  <a:srgbClr val="FF0000"/>
                </a:solidFill>
              </a:rPr>
              <a:t>양도의 관리 편리화</a:t>
            </a:r>
            <a:r>
              <a:rPr lang="ko-KR" altLang="en-US" sz="2400" dirty="0" smtClean="0"/>
              <a:t>를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구현화 하였습니다</a:t>
            </a:r>
            <a:r>
              <a:rPr lang="en-US" altLang="ko-KR" sz="2400" dirty="0" smtClean="0"/>
              <a:t>.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278" y="1398166"/>
            <a:ext cx="20882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선정 계기</a:t>
            </a:r>
            <a:endParaRPr lang="ko-KR" alt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5278" y="3130907"/>
            <a:ext cx="91262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기존  </a:t>
            </a:r>
            <a:r>
              <a:rPr lang="ko-KR" altLang="en-US" sz="2400" dirty="0" err="1" smtClean="0"/>
              <a:t>헌혈증</a:t>
            </a:r>
            <a:r>
              <a:rPr lang="ko-KR" altLang="en-US" sz="2400" dirty="0" smtClean="0"/>
              <a:t> 발급 시스템은 </a:t>
            </a:r>
            <a:r>
              <a:rPr lang="ko-KR" altLang="en-US" sz="2400" dirty="0" err="1" smtClean="0">
                <a:solidFill>
                  <a:srgbClr val="FF0000"/>
                </a:solidFill>
              </a:rPr>
              <a:t>헌혈증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r>
              <a:rPr lang="ko-KR" altLang="en-US" sz="2400" dirty="0" smtClean="0">
                <a:solidFill>
                  <a:srgbClr val="FF0000"/>
                </a:solidFill>
              </a:rPr>
              <a:t>분실</a:t>
            </a:r>
            <a:r>
              <a:rPr lang="ko-KR" altLang="en-US" sz="2400" dirty="0" smtClean="0"/>
              <a:t> 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수혈 받을 시에</a:t>
            </a:r>
            <a:endParaRPr lang="en-US" altLang="ko-KR" sz="2400" dirty="0" smtClean="0"/>
          </a:p>
          <a:p>
            <a:r>
              <a:rPr lang="ko-KR" altLang="en-US" sz="2400" dirty="0" err="1" smtClean="0"/>
              <a:t>헌혈증이</a:t>
            </a:r>
            <a:r>
              <a:rPr lang="ko-KR" altLang="en-US" sz="2400" dirty="0" smtClean="0"/>
              <a:t> 없다는 이유로 수혈 가격을 </a:t>
            </a:r>
            <a:r>
              <a:rPr lang="ko-KR" altLang="en-US" sz="2400" dirty="0" smtClean="0">
                <a:solidFill>
                  <a:srgbClr val="FF0000"/>
                </a:solidFill>
              </a:rPr>
              <a:t>할인 받지 못한다는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r>
              <a:rPr lang="ko-KR" altLang="en-US" sz="2400" dirty="0" smtClean="0"/>
              <a:t>문제를 가지고 있었습니다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이러한 문제 해결 및 개선을 해보고자 이 업무를 선정하였습니다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9" name="Picture 15" descr="C:\Users\HONGBIN\Documents\카카오톡 받은 파일\PPT\프로젝트 소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1443"/>
            <a:ext cx="5654933" cy="119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10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196752"/>
            <a:ext cx="18998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/>
              <a:t>업무 일정표</a:t>
            </a:r>
            <a:endParaRPr lang="ko-KR" altLang="en-US" sz="25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690946"/>
              </p:ext>
            </p:extLst>
          </p:nvPr>
        </p:nvGraphicFramePr>
        <p:xfrm>
          <a:off x="323528" y="2348876"/>
          <a:ext cx="8496931" cy="3401951"/>
        </p:xfrm>
        <a:graphic>
          <a:graphicData uri="http://schemas.openxmlformats.org/drawingml/2006/table">
            <a:tbl>
              <a:tblPr/>
              <a:tblGrid>
                <a:gridCol w="940447"/>
                <a:gridCol w="290634"/>
                <a:gridCol w="290634"/>
                <a:gridCol w="290634"/>
                <a:gridCol w="290634"/>
                <a:gridCol w="290634"/>
                <a:gridCol w="290634"/>
                <a:gridCol w="290634"/>
                <a:gridCol w="290634"/>
                <a:gridCol w="290634"/>
                <a:gridCol w="290634"/>
                <a:gridCol w="290634"/>
                <a:gridCol w="290634"/>
                <a:gridCol w="290634"/>
                <a:gridCol w="290634"/>
                <a:gridCol w="290634"/>
                <a:gridCol w="290634"/>
                <a:gridCol w="290634"/>
                <a:gridCol w="290634"/>
                <a:gridCol w="290634"/>
                <a:gridCol w="290634"/>
                <a:gridCol w="290634"/>
                <a:gridCol w="290634"/>
                <a:gridCol w="290634"/>
                <a:gridCol w="290634"/>
                <a:gridCol w="290634"/>
                <a:gridCol w="290634"/>
              </a:tblGrid>
              <a:tr h="279743"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구분          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10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월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월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97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17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18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19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주제선정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9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업무분석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설계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데이터입력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프로그래밍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중간점검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보고서작성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PPT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작성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최종점검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발표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676" marR="60676" marT="16775" marB="167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323528" y="2348880"/>
            <a:ext cx="936104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15" descr="C:\Users\HONGBIN\Documents\카카오톡 받은 파일\PPT\프로젝트 소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1443"/>
            <a:ext cx="5654933" cy="119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30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487"/>
            <a:ext cx="9144000" cy="417483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708" y="1229544"/>
            <a:ext cx="39020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spc="5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D/B </a:t>
            </a:r>
            <a:r>
              <a:rPr lang="ko-KR" altLang="en-US" sz="3600" b="1" spc="5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설계 </a:t>
            </a:r>
            <a:r>
              <a:rPr lang="en-US" altLang="ko-KR" sz="3600" b="1" spc="5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Logical</a:t>
            </a:r>
            <a:endParaRPr lang="en-US" altLang="ko-KR" sz="3600" b="1" cap="none" spc="5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708" y="1229544"/>
            <a:ext cx="412164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5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D/B </a:t>
            </a:r>
            <a:r>
              <a:rPr lang="ko-KR" altLang="en-US" sz="3600" b="1" cap="none" spc="5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설계 </a:t>
            </a:r>
            <a:r>
              <a:rPr lang="en-US" altLang="ko-KR" sz="3600" b="1" spc="5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Physical</a:t>
            </a:r>
            <a:endParaRPr lang="en-US" altLang="ko-KR" sz="3600" b="1" cap="none" spc="5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34487"/>
            <a:ext cx="9144000" cy="4174833"/>
          </a:xfrm>
          <a:prstGeom prst="rect">
            <a:avLst/>
          </a:prstGeom>
        </p:spPr>
      </p:pic>
      <p:pic>
        <p:nvPicPr>
          <p:cNvPr id="9" name="Picture 15" descr="C:\Users\HONGBIN\Documents\카카오톡 받은 파일\PPT\프로젝트 소개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1443"/>
            <a:ext cx="5654933" cy="119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71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6"/>
            <a:ext cx="9180512" cy="690451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20886"/>
            <a:ext cx="2700000" cy="23169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358246"/>
            <a:ext cx="2700000" cy="24421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57062" y="1268760"/>
            <a:ext cx="36663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/>
              <a:t>헌혈의 집 헌혈 과정</a:t>
            </a:r>
            <a:endParaRPr lang="ko-KR" altLang="en-US" sz="3000" b="1" dirty="0"/>
          </a:p>
        </p:txBody>
      </p:sp>
      <p:pic>
        <p:nvPicPr>
          <p:cNvPr id="8" name="Picture 8" descr="C:\Users\HONGBIN\Documents\카카오톡 받은 파일\PPT\업무 구조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118" y="-82726"/>
            <a:ext cx="5321174" cy="11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65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6"/>
            <a:ext cx="9180512" cy="690451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832139" y="-2366"/>
            <a:ext cx="288032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업무 담당자 </a:t>
            </a:r>
            <a:endParaRPr lang="en-US" altLang="ko-KR" sz="30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ko-KR" sz="3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ko-KR" altLang="en-US" sz="3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박 홍빈</a:t>
            </a:r>
            <a:endParaRPr lang="en-US" altLang="ko-KR" sz="3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264" y="2292724"/>
            <a:ext cx="1548171" cy="9665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" r="100000">
                        <a14:foregroundMark x1="4000" y1="58000" x2="4000" y2="58000"/>
                        <a14:foregroundMark x1="13000" y1="71200" x2="13000" y2="71200"/>
                        <a14:foregroundMark x1="23333" y1="77600" x2="23333" y2="77600"/>
                        <a14:foregroundMark x1="35333" y1="73200" x2="35333" y2="73200"/>
                        <a14:foregroundMark x1="39667" y1="60800" x2="39667" y2="60800"/>
                        <a14:foregroundMark x1="38333" y1="45600" x2="38333" y2="45600"/>
                        <a14:foregroundMark x1="36667" y1="32000" x2="36667" y2="32000"/>
                        <a14:foregroundMark x1="39000" y1="19600" x2="39000" y2="19600"/>
                        <a14:foregroundMark x1="45000" y1="10400" x2="45000" y2="10400"/>
                        <a14:foregroundMark x1="54000" y1="5200" x2="54000" y2="5200"/>
                        <a14:foregroundMark x1="64333" y1="8800" x2="64333" y2="8800"/>
                        <a14:foregroundMark x1="71667" y1="15200" x2="71667" y2="15200"/>
                        <a14:foregroundMark x1="74667" y1="27600" x2="74667" y2="27600"/>
                        <a14:foregroundMark x1="75333" y1="36400" x2="75333" y2="36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101" y="2236998"/>
            <a:ext cx="1548171" cy="11199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4171" y="4237773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전자 문진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237783" y="423777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헌혈</a:t>
            </a:r>
            <a:endParaRPr lang="ko-KR" alt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900743" y="4237773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/>
              <a:t>헌혈증</a:t>
            </a:r>
            <a:r>
              <a:rPr lang="ko-KR" altLang="en-US" sz="2000" b="1" dirty="0" smtClean="0"/>
              <a:t> 발급</a:t>
            </a:r>
            <a:endParaRPr lang="ko-KR" altLang="en-US" sz="2000" b="1" dirty="0"/>
          </a:p>
        </p:txBody>
      </p:sp>
      <p:pic>
        <p:nvPicPr>
          <p:cNvPr id="1026" name="Picture 2" descr="C:\Users\HONGBIN\Documents\카카오톡 받은 파일\PPT\헌혈증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08" y="1789501"/>
            <a:ext cx="3816424" cy="214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HONGBIN\Documents\카카오톡 받은 파일\PPT\업무 흐름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99392"/>
            <a:ext cx="5321174" cy="11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63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6"/>
            <a:ext cx="9180512" cy="6904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9108" y="1124744"/>
            <a:ext cx="27622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/>
              <a:t>카드 관리 업무</a:t>
            </a:r>
            <a:endParaRPr lang="ko-KR" altLang="en-US" sz="3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96" y="1916832"/>
            <a:ext cx="3528392" cy="3816424"/>
          </a:xfrm>
          <a:prstGeom prst="rect">
            <a:avLst/>
          </a:prstGeom>
        </p:spPr>
      </p:pic>
      <p:pic>
        <p:nvPicPr>
          <p:cNvPr id="8" name="Picture 8" descr="C:\Users\HONGBIN\Documents\카카오톡 받은 파일\PPT\업무 구조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118" y="-82726"/>
            <a:ext cx="5321174" cy="11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2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6"/>
            <a:ext cx="9180512" cy="690451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372200" y="0"/>
            <a:ext cx="224292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업무 담당자</a:t>
            </a:r>
            <a:endParaRPr lang="en-US" altLang="ko-KR" sz="30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3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이 수범</a:t>
            </a:r>
            <a:endParaRPr lang="en-US" altLang="ko-KR" sz="30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000" y="2442953"/>
            <a:ext cx="1788523" cy="13413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51720" y="4591000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헌혈 카드 발급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243198" y="4437112"/>
            <a:ext cx="19030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헌혈 내역 적립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   기부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사용</a:t>
            </a:r>
            <a:endParaRPr lang="ko-KR" altLang="en-US" sz="2000" b="1" dirty="0"/>
          </a:p>
        </p:txBody>
      </p:sp>
      <p:pic>
        <p:nvPicPr>
          <p:cNvPr id="12" name="Picture 2" descr="C:\Users\HONGBIN\Documents\카카오톡 받은 파일\PPT\헌혈증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040281"/>
            <a:ext cx="3816424" cy="214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C:\Users\HONGBIN\Documents\카카오톡 받은 파일\PPT\업무 흐름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99392"/>
            <a:ext cx="5321174" cy="11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91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527</ep:Words>
  <ep:PresentationFormat>화면 슬라이드 쇼(4:3)</ep:PresentationFormat>
  <ep:Paragraphs>154</ep:Paragraphs>
  <ep:Slides>23</ep:Slides>
  <ep:Notes>1</ep:Notes>
  <ep:TotalTime>0</ep:TotalTime>
  <ep:HiddenSlides>0</ep:HiddenSlides>
  <ep:MMClips>4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Office 테마</vt:lpstr>
      <vt:lpstr>슬라이드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ep:TitlesOfParts>
  <ep:HyperlinkBase/>
  <ep:Application>Show</ep:Application>
  <ep:AppVersion>0906.0000.01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2016-04-22T05:49:01.000</dcterms:created>
  <dc:creator>user</dc:creator>
  <cp:lastModifiedBy>현상원</cp:lastModifiedBy>
  <dcterms:modified xsi:type="dcterms:W3CDTF">2022-10-17T08:39:02.304</dcterms:modified>
  <cp:revision>121</cp:revision>
  <dc:title>슬라이드 1</dc:title>
</cp:coreProperties>
</file>